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FD5E0"/>
          </a:solidFill>
        </a:fill>
      </a:tcStyle>
    </a:wholeTbl>
    <a:band2H>
      <a:tcTxStyle b="def" i="def"/>
      <a:tcStyle>
        <a:tcBdr/>
        <a:fill>
          <a:solidFill>
            <a:srgbClr val="E8EBF0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F0E2CD"/>
          </a:solidFill>
        </a:fill>
      </a:tcStyle>
    </a:wholeTbl>
    <a:band2H>
      <a:tcTxStyle b="def" i="def"/>
      <a:tcStyle>
        <a:tcBdr/>
        <a:fill>
          <a:solidFill>
            <a:srgbClr val="F7F1E8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D7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634D31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4D3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CCE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Body Level One…"/>
          <p:cNvSpPr/>
          <p:nvPr>
            <p:ph type="body" sz="quarter" idx="1"/>
          </p:nvPr>
        </p:nvSpPr>
        <p:spPr>
          <a:xfrm>
            <a:off x="692667" y="12417225"/>
            <a:ext cx="22974302" cy="508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  <a:lvl2pPr marL="10765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2pPr>
            <a:lvl3pPr marL="18131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3pPr>
            <a:lvl4pPr marL="25497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4pPr>
            <a:lvl5pPr marL="32863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/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3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pPr>
          </a:p>
        </p:txBody>
      </p:sp>
      <p:sp>
        <p:nvSpPr>
          <p:cNvPr id="1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/>
          <p:nvPr>
            <p:ph type="body" sz="quarter" idx="1"/>
          </p:nvPr>
        </p:nvSpPr>
        <p:spPr>
          <a:xfrm>
            <a:off x="2387600" y="6083300"/>
            <a:ext cx="19621500" cy="812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  <a:lvl2pPr marL="1331546" indent="-594946" algn="ctr">
              <a:spcBef>
                <a:spcPts val="5300"/>
              </a:spcBef>
              <a:buClrTx/>
              <a:buFontTx/>
              <a:defRPr sz="4200"/>
            </a:lvl2pPr>
            <a:lvl3pPr marL="2068146" indent="-594946" algn="ctr">
              <a:spcBef>
                <a:spcPts val="5300"/>
              </a:spcBef>
              <a:buClrTx/>
              <a:buFontTx/>
              <a:defRPr sz="4200"/>
            </a:lvl3pPr>
            <a:lvl4pPr marL="2804746" indent="-594946" algn="ctr">
              <a:spcBef>
                <a:spcPts val="5300"/>
              </a:spcBef>
              <a:buClrTx/>
              <a:buFontTx/>
              <a:defRPr sz="4200"/>
            </a:lvl4pPr>
            <a:lvl5pPr marL="3541346" indent="-594946" algn="ctr">
              <a:spcBef>
                <a:spcPts val="5300"/>
              </a:spcBef>
              <a:buClrTx/>
              <a:buFontTx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body" sz="quarter" idx="13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700"/>
              </a:spcBef>
              <a:buClrTx/>
              <a:buSzTx/>
              <a:buFontTx/>
              <a:buNone/>
              <a:defRPr i="1" sz="4200">
                <a:solidFill>
                  <a:srgbClr val="5C86B9"/>
                </a:solidFill>
              </a:defRPr>
            </a:pPr>
          </a:p>
        </p:txBody>
      </p:sp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Shape 26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Body Level One…"/>
          <p:cNvSpPr/>
          <p:nvPr>
            <p:ph type="body" sz="quarter" idx="1"/>
          </p:nvPr>
        </p:nvSpPr>
        <p:spPr>
          <a:xfrm>
            <a:off x="692667" y="12417225"/>
            <a:ext cx="22974302" cy="508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  <a:lvl2pPr marL="10765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2pPr>
            <a:lvl3pPr marL="18131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3pPr>
            <a:lvl4pPr marL="25497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4pPr>
            <a:lvl5pPr marL="3286369" indent="-339969">
              <a:spcBef>
                <a:spcPts val="0"/>
              </a:spcBef>
              <a:buClrTx/>
              <a:buFontTx/>
              <a:defRPr i="1"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pic" idx="13"/>
          </p:nvPr>
        </p:nvSpPr>
        <p:spPr>
          <a:xfrm>
            <a:off x="697275" y="622300"/>
            <a:ext cx="23012403" cy="892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/>
          <p:nvPr>
            <p:ph type="title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4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pP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" name="Shape 39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" name="Title Text"/>
          <p:cNvSpPr/>
          <p:nvPr>
            <p:ph type="title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673100" y="7416799"/>
            <a:ext cx="10909302" cy="63501"/>
            <a:chOff x="0" y="0"/>
            <a:chExt cx="10909300" cy="63500"/>
          </a:xfrm>
        </p:grpSpPr>
        <p:sp>
          <p:nvSpPr>
            <p:cNvPr id="48" name="Shape 48"/>
            <p:cNvSpPr/>
            <p:nvPr/>
          </p:nvSpPr>
          <p:spPr>
            <a:xfrm>
              <a:off x="0" y="-1"/>
              <a:ext cx="10909302" cy="1"/>
            </a:xfrm>
            <a:prstGeom prst="line">
              <a:avLst/>
            </a:prstGeom>
            <a:noFill/>
            <a:ln w="12700" cap="flat">
              <a:solidFill>
                <a:srgbClr val="7A96B9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63500"/>
              <a:ext cx="10909302" cy="0"/>
            </a:xfrm>
            <a:prstGeom prst="line">
              <a:avLst/>
            </a:prstGeom>
            <a:noFill/>
            <a:ln w="12700" cap="flat">
              <a:solidFill>
                <a:srgbClr val="7A96B9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51" name="Shape 51"/>
          <p:cNvSpPr/>
          <p:nvPr>
            <p:ph type="pic" idx="13"/>
          </p:nvPr>
        </p:nvSpPr>
        <p:spPr>
          <a:xfrm>
            <a:off x="12204700" y="0"/>
            <a:ext cx="122047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Title Text"/>
          <p:cNvSpPr/>
          <p:nvPr>
            <p:ph type="title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/>
          <p:nvPr>
            <p:ph type="body" sz="quarter" idx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Shape 79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Shape 80"/>
          <p:cNvSpPr/>
          <p:nvPr>
            <p:ph type="pic" idx="13"/>
          </p:nvPr>
        </p:nvSpPr>
        <p:spPr>
          <a:xfrm>
            <a:off x="12192000" y="0"/>
            <a:ext cx="122174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" name="Title Text"/>
          <p:cNvSpPr/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Body Level One…"/>
          <p:cNvSpPr/>
          <p:nvPr>
            <p:ph type="body" sz="half" idx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Level One…"/>
          <p:cNvSpPr/>
          <p:nvPr>
            <p:ph type="body" idx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Title Text"/>
          <p:cNvSpPr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/>
          <p:nvPr>
            <p:ph type="sldNum" sz="quarter" idx="2"/>
          </p:nvPr>
        </p:nvSpPr>
        <p:spPr>
          <a:xfrm>
            <a:off x="23228298" y="12979400"/>
            <a:ext cx="393701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NzB1wEmvMAE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capitolsports.org/forms/scorecard.pdf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sz="quarter" idx="1"/>
          </p:nvPr>
        </p:nvSpPr>
        <p:spPr>
          <a:xfrm>
            <a:off x="692666" y="12417225"/>
            <a:ext cx="22974304" cy="508002"/>
          </a:xfrm>
          <a:prstGeom prst="rect">
            <a:avLst/>
          </a:prstGeom>
        </p:spPr>
        <p:txBody>
          <a:bodyPr/>
          <a:lstStyle/>
          <a:p>
            <a:pPr/>
            <a:r>
              <a:t>March 18, 2017</a:t>
            </a: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Field of Dreamers - Official Scoring Guide</a:t>
            </a:r>
          </a:p>
          <a:p>
            <a:pPr>
              <a:defRPr spc="-53" sz="2400"/>
            </a:pPr>
            <a:r>
              <a:t>“PLAY” THIS SLIDESHOW TO TAKE ADVANTAGE OF THE STEP-BY-STEP TUTORIAL</a:t>
            </a:r>
          </a:p>
        </p:txBody>
      </p:sp>
      <p:sp>
        <p:nvSpPr>
          <p:cNvPr id="136" name="Shape 136"/>
          <p:cNvSpPr/>
          <p:nvPr/>
        </p:nvSpPr>
        <p:spPr>
          <a:xfrm>
            <a:off x="673100" y="11252200"/>
            <a:ext cx="23050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spcBef>
                <a:spcPts val="1400"/>
              </a:spcBef>
              <a:defRPr sz="3200">
                <a:solidFill>
                  <a:srgbClr val="5C86B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2017 Edition</a:t>
            </a:r>
          </a:p>
        </p:txBody>
      </p:sp>
      <p:pic>
        <p:nvPicPr>
          <p:cNvPr id="137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12857" r="0" b="51125"/>
          <a:stretch>
            <a:fillRect/>
          </a:stretch>
        </p:blipFill>
        <p:spPr>
          <a:xfrm>
            <a:off x="3314700" y="1002215"/>
            <a:ext cx="17754624" cy="8275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4">
              <a:defRPr spc="-200" sz="8700"/>
            </a:lvl1pPr>
          </a:lstStyle>
          <a:p>
            <a:pPr/>
            <a:r>
              <a:t>Scoring the Fielder’s Choice</a:t>
            </a:r>
          </a:p>
        </p:txBody>
      </p:sp>
      <p:sp>
        <p:nvSpPr>
          <p:cNvPr id="250" name="Shape 186"/>
          <p:cNvSpPr/>
          <p:nvPr>
            <p:ph type="body" sz="quarter" idx="1"/>
          </p:nvPr>
        </p:nvSpPr>
        <p:spPr>
          <a:xfrm>
            <a:off x="673100" y="4000500"/>
            <a:ext cx="10909300" cy="74231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b="1" sz="2800"/>
            </a:lvl1pPr>
          </a:lstStyle>
          <a:p>
            <a:pPr/>
            <a:r>
              <a:t>Let’s use our case study to understand the scoring here:</a:t>
            </a:r>
          </a:p>
        </p:txBody>
      </p:sp>
      <p:pic>
        <p:nvPicPr>
          <p:cNvPr id="251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188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253" name="Shape 189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254" name="Shape 190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255" name="Shape 191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256" name="Shape 192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257" name="Shape 193"/>
          <p:cNvSpPr/>
          <p:nvPr/>
        </p:nvSpPr>
        <p:spPr>
          <a:xfrm flipV="1">
            <a:off x="16096823" y="5204703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8" name="Shape 194"/>
          <p:cNvSpPr/>
          <p:nvPr/>
        </p:nvSpPr>
        <p:spPr>
          <a:xfrm>
            <a:off x="15773113" y="4820928"/>
            <a:ext cx="5464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59" name="Shape 195"/>
          <p:cNvSpPr/>
          <p:nvPr/>
        </p:nvSpPr>
        <p:spPr>
          <a:xfrm flipV="1">
            <a:off x="16096823" y="5963534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0" name="Shape 196"/>
          <p:cNvSpPr/>
          <p:nvPr/>
        </p:nvSpPr>
        <p:spPr>
          <a:xfrm>
            <a:off x="641350" y="5011668"/>
            <a:ext cx="10909300" cy="74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396630" indent="-396630" algn="l">
              <a:spcBef>
                <a:spcPts val="5300"/>
              </a:spcBef>
              <a:buClr>
                <a:srgbClr val="5C86B9"/>
              </a:buClr>
              <a:buSzPct val="7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 has reached base safely with a single.</a:t>
            </a:r>
          </a:p>
        </p:txBody>
      </p:sp>
      <p:sp>
        <p:nvSpPr>
          <p:cNvPr id="261" name="Shape 197"/>
          <p:cNvSpPr/>
          <p:nvPr/>
        </p:nvSpPr>
        <p:spPr>
          <a:xfrm>
            <a:off x="673100" y="5770498"/>
            <a:ext cx="10909300" cy="151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396630" indent="-396630" algn="l">
              <a:spcBef>
                <a:spcPts val="5300"/>
              </a:spcBef>
              <a:buClr>
                <a:srgbClr val="5C86B9"/>
              </a:buClr>
              <a:buSzPct val="7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 follows and hits a ground ball in which Al Tuck is called out attempting to reach second base. Here we use an “X” to indicate that Al Tuck is now out. </a:t>
            </a:r>
          </a:p>
        </p:txBody>
      </p:sp>
      <p:sp>
        <p:nvSpPr>
          <p:cNvPr id="262" name="Shape 198"/>
          <p:cNvSpPr/>
          <p:nvPr/>
        </p:nvSpPr>
        <p:spPr>
          <a:xfrm>
            <a:off x="641350" y="7465376"/>
            <a:ext cx="10909300" cy="151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396630" indent="-396630" algn="l">
              <a:spcBef>
                <a:spcPts val="5300"/>
              </a:spcBef>
              <a:buClr>
                <a:srgbClr val="5C86B9"/>
              </a:buClr>
              <a:buSzPct val="7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Now No Action is the runner on first and so we indicate this with a single line (as we had done for Al Tuck) .</a:t>
            </a:r>
          </a:p>
        </p:txBody>
      </p:sp>
      <p:sp>
        <p:nvSpPr>
          <p:cNvPr id="263" name="Shape 199"/>
          <p:cNvSpPr/>
          <p:nvPr/>
        </p:nvSpPr>
        <p:spPr>
          <a:xfrm>
            <a:off x="15773113" y="4976422"/>
            <a:ext cx="5464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300">
                <a:solidFill>
                  <a:srgbClr val="BF130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64" name="Shape 200"/>
          <p:cNvSpPr/>
          <p:nvPr/>
        </p:nvSpPr>
        <p:spPr>
          <a:xfrm>
            <a:off x="641350" y="8754437"/>
            <a:ext cx="10909300" cy="218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396630" indent="-396630" algn="l">
              <a:spcBef>
                <a:spcPts val="5300"/>
              </a:spcBef>
              <a:buClr>
                <a:srgbClr val="5C86B9"/>
              </a:buClr>
              <a:buSzPct val="7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But we know that No Action’s at-bat resulted in an out - so we do not score it a single (1B), instead we score it a fielder’s choice (FC) - the defender made a choice as to which runner they were going to get out.</a:t>
            </a:r>
          </a:p>
        </p:txBody>
      </p:sp>
      <p:sp>
        <p:nvSpPr>
          <p:cNvPr id="265" name="Shape 201"/>
          <p:cNvSpPr/>
          <p:nvPr/>
        </p:nvSpPr>
        <p:spPr>
          <a:xfrm>
            <a:off x="15747713" y="5662663"/>
            <a:ext cx="5464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2"/>
      <p:bldP build="whole" bldLvl="1" animBg="1" rev="0" advAuto="0" spid="259" grpId="3"/>
      <p:bldP build="whole" bldLvl="1" animBg="1" rev="0" advAuto="0" spid="265" grpId="5"/>
      <p:bldP build="whole" bldLvl="1" animBg="1" rev="0" advAuto="0" spid="262" grpId="4"/>
      <p:bldP build="whole" bldLvl="1" animBg="1" rev="0" advAuto="0" spid="264" grpId="6"/>
      <p:bldP build="whole" bldLvl="1" animBg="1" rev="0" advAuto="0" spid="2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Scoring RBIs</a:t>
            </a:r>
          </a:p>
        </p:txBody>
      </p:sp>
      <p:sp>
        <p:nvSpPr>
          <p:cNvPr id="268" name="Shape 273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652144">
              <a:spcBef>
                <a:spcPts val="4100"/>
              </a:spcBef>
              <a:buSzTx/>
              <a:buNone/>
              <a:defRPr b="1" sz="3300"/>
            </a:pPr>
            <a:r>
              <a:t>Runs Batted In (RBIs) are scored when a runner scores because of a hit or an out from the player at bat. </a:t>
            </a:r>
          </a:p>
          <a:p>
            <a:pPr marL="451484" indent="-451484" defTabSz="652144">
              <a:spcBef>
                <a:spcPts val="4100"/>
              </a:spcBef>
              <a:buChar char="‣"/>
              <a:defRPr sz="3300"/>
            </a:pPr>
            <a:r>
              <a:t>In the example to the right, Babe Ruth is on base with a double. Lisa Loeb hits a ground ball and is thrown out at first base. </a:t>
            </a:r>
          </a:p>
          <a:p>
            <a:pPr marL="451484" indent="-451484" defTabSz="652144">
              <a:spcBef>
                <a:spcPts val="4100"/>
              </a:spcBef>
              <a:buChar char="‣"/>
              <a:defRPr sz="3300"/>
            </a:pPr>
            <a:r>
              <a:t>Despite Loeb calling on Ruth to “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stay</a:t>
            </a:r>
            <a:r>
              <a:t>”, Ruth continues running and is able to score. </a:t>
            </a:r>
          </a:p>
          <a:p>
            <a:pPr marL="451484" indent="-451484" defTabSz="652144">
              <a:spcBef>
                <a:spcPts val="4100"/>
              </a:spcBef>
              <a:buChar char="‣"/>
              <a:defRPr sz="3300"/>
            </a:pPr>
            <a:r>
              <a:t>Because Ruth scored on a ball that was struck by Loeb, Loeb is credited with a run batted in. </a:t>
            </a:r>
          </a:p>
          <a:p>
            <a:pPr marL="451484" indent="-451484" defTabSz="652144">
              <a:spcBef>
                <a:spcPts val="4100"/>
              </a:spcBef>
              <a:buChar char="‣"/>
              <a:defRPr sz="3300"/>
            </a:pPr>
            <a:r>
              <a:t>If multiple players score on a ball that is struck, we would credit RBI, 2RBI, 3RBI, 4RBI based on how many scored on the play. </a:t>
            </a:r>
          </a:p>
        </p:txBody>
      </p:sp>
      <p:pic>
        <p:nvPicPr>
          <p:cNvPr id="269" name="scorecard.jpg" descr="scorecard.jpg"/>
          <p:cNvPicPr>
            <a:picLocks noChangeAspect="1"/>
          </p:cNvPicPr>
          <p:nvPr/>
        </p:nvPicPr>
        <p:blipFill>
          <a:blip r:embed="rId3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5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271" name="Shape 276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272" name="Shape 277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273" name="Shape 278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274" name="Shape 279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275" name="Shape 280"/>
          <p:cNvSpPr/>
          <p:nvPr/>
        </p:nvSpPr>
        <p:spPr>
          <a:xfrm flipV="1">
            <a:off x="15307693" y="2713329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Shape 281"/>
          <p:cNvSpPr/>
          <p:nvPr/>
        </p:nvSpPr>
        <p:spPr>
          <a:xfrm>
            <a:off x="15307693" y="2472589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Shape 282"/>
          <p:cNvSpPr/>
          <p:nvPr/>
        </p:nvSpPr>
        <p:spPr>
          <a:xfrm>
            <a:off x="14853152" y="2251257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2B</a:t>
            </a:r>
          </a:p>
        </p:txBody>
      </p:sp>
      <p:sp>
        <p:nvSpPr>
          <p:cNvPr id="278" name="Shape 283"/>
          <p:cNvSpPr/>
          <p:nvPr/>
        </p:nvSpPr>
        <p:spPr>
          <a:xfrm>
            <a:off x="15003022" y="3359148"/>
            <a:ext cx="71277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GO</a:t>
            </a:r>
          </a:p>
        </p:txBody>
      </p:sp>
      <p:sp>
        <p:nvSpPr>
          <p:cNvPr id="279" name="Shape 284"/>
          <p:cNvSpPr/>
          <p:nvPr/>
        </p:nvSpPr>
        <p:spPr>
          <a:xfrm>
            <a:off x="15017500" y="2505256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80" name="Shape 285"/>
          <p:cNvSpPr/>
          <p:nvPr/>
        </p:nvSpPr>
        <p:spPr>
          <a:xfrm>
            <a:off x="14797622" y="3649957"/>
            <a:ext cx="112357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RBI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2"/>
      <p:bldP build="whole" bldLvl="1" animBg="1" rev="0" advAuto="0" spid="2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The Sacrifice Fly</a:t>
            </a:r>
          </a:p>
        </p:txBody>
      </p:sp>
      <p:sp>
        <p:nvSpPr>
          <p:cNvPr id="283" name="Shape 288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A sacrifice fly is a unique play that requires unique scoring. </a:t>
            </a:r>
          </a:p>
          <a:p>
            <a:pPr>
              <a:buChar char="‣"/>
            </a:pPr>
            <a:r>
              <a:t>The video to the right shows an example of a sacrifice fly. Here the hitter hits a fly ball that is caught for an out, but once the ball is caught - the runner on 3rd base tags up and then proceeds to score. </a:t>
            </a:r>
          </a:p>
          <a:p>
            <a:pPr>
              <a:buChar char="‣"/>
            </a:pPr>
            <a:r>
              <a:t>Check it out! </a:t>
            </a:r>
          </a:p>
        </p:txBody>
      </p:sp>
      <p:pic>
        <p:nvPicPr>
          <p:cNvPr id="284" name="Kawasaki's sac fly.mp4" descr="Kawasaki's sac fly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839417" y="4388446"/>
            <a:ext cx="11257980" cy="6332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33335" fill="hold"/>
                                        <p:tgtEl>
                                          <p:spTgt spid="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0734">
              <a:defRPr spc="-200" sz="8700"/>
            </a:pPr>
            <a:r>
              <a:t>Scoring the </a:t>
            </a:r>
          </a:p>
          <a:p>
            <a:pPr defTabSz="800734">
              <a:defRPr spc="-200" sz="8700"/>
            </a:pPr>
            <a:r>
              <a:t>Sacrifice Fly</a:t>
            </a:r>
          </a:p>
        </p:txBody>
      </p:sp>
      <p:sp>
        <p:nvSpPr>
          <p:cNvPr id="287" name="Shape 292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577850">
              <a:spcBef>
                <a:spcPts val="3700"/>
              </a:spcBef>
              <a:buSzTx/>
              <a:buNone/>
              <a:defRPr b="1" sz="2900"/>
            </a:pPr>
            <a:r>
              <a:t>A sacrifice fly is unique in which the batter is </a:t>
            </a:r>
            <a:r>
              <a:rPr>
                <a:solidFill>
                  <a:srgbClr val="A63334"/>
                </a:solidFill>
              </a:rPr>
              <a:t>not credited</a:t>
            </a:r>
            <a:r>
              <a:t> with an out or a hit. Instead they are credited with an RBI and we mark them as SF.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SF - Sacrifice Fly - RBI - to be a sacrifice fly, the fly ball must result in both an out and a run scored. 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In the example, Babe Ruth is on third base after hitting a triple.  Lisa Loeb is the next hitter and she hits a fly ball that is caught for an out.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Ruth astutely tags back at third base and attempts to run home.  If Ruth is thrown out, we would mark an x to indicate that the player made an out on the base paths.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However, if Ruth scores, then we would score Ruth as scoring a run and Loeb as hitting a SF and obtaining an RBI. </a:t>
            </a:r>
          </a:p>
        </p:txBody>
      </p:sp>
      <p:pic>
        <p:nvPicPr>
          <p:cNvPr id="288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408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94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290" name="Shape 295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291" name="Shape 296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292" name="Shape 297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293" name="Shape 298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294" name="Shape 299"/>
          <p:cNvSpPr/>
          <p:nvPr/>
        </p:nvSpPr>
        <p:spPr>
          <a:xfrm flipV="1">
            <a:off x="15247333" y="2802043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Shape 300"/>
          <p:cNvSpPr/>
          <p:nvPr/>
        </p:nvSpPr>
        <p:spPr>
          <a:xfrm>
            <a:off x="15247333" y="2561303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Shape 301"/>
          <p:cNvSpPr/>
          <p:nvPr/>
        </p:nvSpPr>
        <p:spPr>
          <a:xfrm flipV="1">
            <a:off x="14970949" y="2571783"/>
            <a:ext cx="225907" cy="234877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Shape 302"/>
          <p:cNvSpPr/>
          <p:nvPr/>
        </p:nvSpPr>
        <p:spPr>
          <a:xfrm>
            <a:off x="14731037" y="2289376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3B</a:t>
            </a:r>
          </a:p>
        </p:txBody>
      </p:sp>
      <p:sp>
        <p:nvSpPr>
          <p:cNvPr id="298" name="Shape 303"/>
          <p:cNvSpPr/>
          <p:nvPr/>
        </p:nvSpPr>
        <p:spPr>
          <a:xfrm>
            <a:off x="15021884" y="3409948"/>
            <a:ext cx="68133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FO</a:t>
            </a:r>
          </a:p>
        </p:txBody>
      </p:sp>
      <p:sp>
        <p:nvSpPr>
          <p:cNvPr id="299" name="Shape 304"/>
          <p:cNvSpPr/>
          <p:nvPr/>
        </p:nvSpPr>
        <p:spPr>
          <a:xfrm>
            <a:off x="15021884" y="2326709"/>
            <a:ext cx="68133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00" name="Shape 305"/>
          <p:cNvSpPr/>
          <p:nvPr/>
        </p:nvSpPr>
        <p:spPr>
          <a:xfrm>
            <a:off x="15021884" y="3409948"/>
            <a:ext cx="68133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SF</a:t>
            </a:r>
          </a:p>
        </p:txBody>
      </p:sp>
      <p:sp>
        <p:nvSpPr>
          <p:cNvPr id="301" name="Shape 306"/>
          <p:cNvSpPr/>
          <p:nvPr/>
        </p:nvSpPr>
        <p:spPr>
          <a:xfrm>
            <a:off x="15021884" y="3650310"/>
            <a:ext cx="68133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RBI</a:t>
            </a:r>
          </a:p>
        </p:txBody>
      </p:sp>
      <p:sp>
        <p:nvSpPr>
          <p:cNvPr id="302" name="Shape 307"/>
          <p:cNvSpPr/>
          <p:nvPr/>
        </p:nvSpPr>
        <p:spPr>
          <a:xfrm>
            <a:off x="14957141" y="2593970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Class="exit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  <p:bldP build="whole" bldLvl="1" animBg="1" rev="0" advAuto="0" spid="301" grpId="7"/>
      <p:bldP build="whole" bldLvl="1" animBg="1" rev="0" advAuto="0" spid="298" grpId="4"/>
      <p:bldP build="whole" bldLvl="1" animBg="1" rev="0" advAuto="0" spid="302" grpId="5"/>
      <p:bldP build="whole" bldLvl="1" animBg="1" rev="0" advAuto="0" spid="300" grpId="6"/>
      <p:bldP build="whole" bldLvl="1" animBg="1" rev="0" advAuto="0" spid="299" grpId="2"/>
      <p:bldP build="whole" bldLvl="1" animBg="1" rev="0" advAuto="0" spid="29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148"/>
          <p:cNvSpPr/>
          <p:nvPr>
            <p:ph type="title"/>
          </p:nvPr>
        </p:nvSpPr>
        <p:spPr>
          <a:xfrm>
            <a:off x="673100" y="666750"/>
            <a:ext cx="23050500" cy="2870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Acronym Cheat Sheet</a:t>
            </a:r>
          </a:p>
        </p:txBody>
      </p:sp>
      <p:sp>
        <p:nvSpPr>
          <p:cNvPr id="305" name="Shape 149"/>
          <p:cNvSpPr/>
          <p:nvPr>
            <p:ph type="body" idx="1"/>
          </p:nvPr>
        </p:nvSpPr>
        <p:spPr>
          <a:xfrm>
            <a:off x="673100" y="4203700"/>
            <a:ext cx="23050500" cy="8890000"/>
          </a:xfrm>
          <a:prstGeom prst="rect">
            <a:avLst/>
          </a:prstGeom>
        </p:spPr>
        <p:txBody>
          <a:bodyPr lIns="25400" tIns="25400" rIns="25400" bIns="25400" numCol="2" spcCol="1152525" anchor="t"/>
          <a:lstStyle/>
          <a:p>
            <a:pPr marL="614471" indent="-614471" defTabSz="688632">
              <a:spcBef>
                <a:spcPts val="4900"/>
              </a:spcBef>
              <a:defRPr sz="4300"/>
            </a:pPr>
            <a:r>
              <a:t>1B - Single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2B - Double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3B - Triple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HR - Home Run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2HR - 2 Run Home Run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3HR - 3 Run Home Run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GS - Grand Slam (4 Run Home Run)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R - Run scored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RBI - Run Batted In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SO - Strikeout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GO - Ground Out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FO - Fly Out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FC - Fielder’s Choice</a:t>
            </a:r>
          </a:p>
          <a:p>
            <a:pPr marL="614471" indent="-614471" defTabSz="688632">
              <a:spcBef>
                <a:spcPts val="4900"/>
              </a:spcBef>
              <a:defRPr sz="4300"/>
            </a:pPr>
            <a:r>
              <a:t>SF - Sacrifice Fly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455863_10100681444368047_2124208866_n.jpg" descr="1455863_10100681444368047_2124208866_n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520" t="0" r="6519" b="0"/>
          <a:stretch>
            <a:fillRect/>
          </a:stretch>
        </p:blipFill>
        <p:spPr>
          <a:xfrm>
            <a:off x="12192000" y="0"/>
            <a:ext cx="12217401" cy="13716000"/>
          </a:xfrm>
          <a:prstGeom prst="rect">
            <a:avLst/>
          </a:prstGeom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Introduction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the exciting world of softball scoring! Each league may score a bit differently, but inside this presentation you’ll find all you need to know on how to score a game in the Field of Dreamers Cooperative Softball Association :)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orecard.jpg" descr="scorecard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158" r="0" b="56219"/>
          <a:stretch>
            <a:fillRect/>
          </a:stretch>
        </p:blipFill>
        <p:spPr>
          <a:xfrm>
            <a:off x="3923143" y="904301"/>
            <a:ext cx="16537575" cy="8693654"/>
          </a:xfrm>
          <a:prstGeom prst="rect">
            <a:avLst/>
          </a:prstGeom>
        </p:spPr>
      </p:pic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The Official Scoring Card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400"/>
              </a:spcBef>
              <a:defRPr i="0" sz="3200"/>
            </a:pPr>
            <a:r>
              <a:t>Scoring Cards can be located by here: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http://www.capitolsports.org/forms/scorecard.pdf</a:t>
            </a: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23298147" y="12979400"/>
            <a:ext cx="254001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673100" y="666750"/>
            <a:ext cx="23050500" cy="2870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The Basic Elements of Scoring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673100" y="4203700"/>
            <a:ext cx="23050500" cy="8890000"/>
          </a:xfrm>
          <a:prstGeom prst="rect">
            <a:avLst/>
          </a:prstGeom>
        </p:spPr>
        <p:txBody>
          <a:bodyPr lIns="25400" tIns="25400" rIns="25400" bIns="25400" anchor="t"/>
          <a:lstStyle/>
          <a:p>
            <a:pPr marL="714501" indent="-714501" defTabSz="800734">
              <a:spcBef>
                <a:spcPts val="5700"/>
              </a:spcBef>
              <a:defRPr sz="5000"/>
            </a:pPr>
            <a:r>
              <a:t>Lineup/Batting Order - the order in which players hit in any one particular game</a:t>
            </a:r>
          </a:p>
          <a:p>
            <a:pPr marL="714501" indent="-714501" defTabSz="800734">
              <a:spcBef>
                <a:spcPts val="5700"/>
              </a:spcBef>
              <a:defRPr sz="5000"/>
            </a:pPr>
            <a:r>
              <a:t>Out - when a player hits the ball and it results in an out</a:t>
            </a:r>
          </a:p>
          <a:p>
            <a:pPr marL="714501" indent="-714501" defTabSz="800734">
              <a:spcBef>
                <a:spcPts val="5700"/>
              </a:spcBef>
              <a:defRPr sz="5000"/>
            </a:pPr>
            <a:r>
              <a:t>Hit - when a player hits the ball and it does not result in an out</a:t>
            </a:r>
          </a:p>
          <a:p>
            <a:pPr marL="714501" indent="-714501" defTabSz="800734">
              <a:spcBef>
                <a:spcPts val="5700"/>
              </a:spcBef>
              <a:defRPr sz="5000"/>
            </a:pPr>
            <a:r>
              <a:t>Run - when a runner on base scores</a:t>
            </a:r>
          </a:p>
          <a:p>
            <a:pPr marL="714501" indent="-714501" defTabSz="800734">
              <a:spcBef>
                <a:spcPts val="5700"/>
              </a:spcBef>
              <a:defRPr sz="5000"/>
            </a:pPr>
            <a:r>
              <a:t>Run Batted In - when a runner on base scores as a result of another player’s hit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Scoring Hits</a:t>
            </a:r>
          </a:p>
        </p:txBody>
      </p:sp>
      <p:sp>
        <p:nvSpPr>
          <p:cNvPr id="152" name="Shape 204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701675">
              <a:spcBef>
                <a:spcPts val="4500"/>
              </a:spcBef>
              <a:buSzTx/>
              <a:buNone/>
              <a:defRPr b="1" sz="3500"/>
            </a:pPr>
            <a:r>
              <a:t>There are four different types of hits that are scored: </a:t>
            </a:r>
          </a:p>
          <a:p>
            <a:pPr lvl="1" marL="971550" indent="-485775" defTabSz="701675">
              <a:spcBef>
                <a:spcPts val="4500"/>
              </a:spcBef>
              <a:buChar char="‣"/>
              <a:defRPr sz="3500"/>
            </a:pPr>
            <a:r>
              <a:t>1B - Single - a player hits the ball that results in </a:t>
            </a:r>
            <a:r>
              <a:rPr b="1"/>
              <a:t>no outs</a:t>
            </a:r>
            <a:r>
              <a:t> and the runner ending up on first base. </a:t>
            </a:r>
          </a:p>
          <a:p>
            <a:pPr lvl="1" marL="971550" indent="-485775" defTabSz="701675">
              <a:spcBef>
                <a:spcPts val="4500"/>
              </a:spcBef>
              <a:buChar char="‣"/>
              <a:defRPr sz="3500"/>
            </a:pPr>
            <a:r>
              <a:t>2B - Double - a player hits the ball that results in </a:t>
            </a:r>
            <a:r>
              <a:rPr b="1"/>
              <a:t>no outs</a:t>
            </a:r>
            <a:r>
              <a:t> and the runner ends up on second base.</a:t>
            </a:r>
          </a:p>
          <a:p>
            <a:pPr lvl="1" marL="971550" indent="-485775" defTabSz="701675">
              <a:spcBef>
                <a:spcPts val="4500"/>
              </a:spcBef>
              <a:buChar char="‣"/>
              <a:defRPr sz="3500"/>
            </a:pPr>
            <a:r>
              <a:t>3B - Triple - a player hits the ball that results in </a:t>
            </a:r>
            <a:r>
              <a:rPr b="1"/>
              <a:t>no outs</a:t>
            </a:r>
            <a:r>
              <a:t> and the runner ends up on third base. </a:t>
            </a:r>
          </a:p>
          <a:p>
            <a:pPr lvl="1" marL="971550" indent="-485775" defTabSz="701675">
              <a:spcBef>
                <a:spcPts val="4500"/>
              </a:spcBef>
              <a:buChar char="‣"/>
              <a:defRPr sz="3500"/>
            </a:pPr>
            <a:r>
              <a:t>HR - Home Run - a player hits the ball that results in </a:t>
            </a:r>
            <a:r>
              <a:rPr b="1"/>
              <a:t>no outs</a:t>
            </a:r>
            <a:r>
              <a:t> and the runner scores! </a:t>
            </a:r>
          </a:p>
        </p:txBody>
      </p:sp>
      <p:pic>
        <p:nvPicPr>
          <p:cNvPr id="153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206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155" name="Shape 207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156" name="Shape 208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157" name="Shape 209"/>
          <p:cNvSpPr/>
          <p:nvPr/>
        </p:nvSpPr>
        <p:spPr>
          <a:xfrm>
            <a:off x="14894847" y="2332180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158" name="Shape 210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159" name="Shape 211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160" name="Shape 212"/>
          <p:cNvSpPr/>
          <p:nvPr/>
        </p:nvSpPr>
        <p:spPr>
          <a:xfrm flipV="1">
            <a:off x="15324583" y="2687373"/>
            <a:ext cx="356241" cy="356241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Shape 213"/>
          <p:cNvSpPr/>
          <p:nvPr/>
        </p:nvSpPr>
        <p:spPr>
          <a:xfrm flipV="1">
            <a:off x="15349387" y="3580482"/>
            <a:ext cx="230435" cy="230436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2" name="Shape 214"/>
          <p:cNvSpPr/>
          <p:nvPr/>
        </p:nvSpPr>
        <p:spPr>
          <a:xfrm>
            <a:off x="15349387" y="3339743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Shape 215"/>
          <p:cNvSpPr/>
          <p:nvPr/>
        </p:nvSpPr>
        <p:spPr>
          <a:xfrm>
            <a:off x="14894847" y="3118409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2B</a:t>
            </a:r>
          </a:p>
        </p:txBody>
      </p:sp>
      <p:sp>
        <p:nvSpPr>
          <p:cNvPr id="164" name="Shape 216"/>
          <p:cNvSpPr/>
          <p:nvPr/>
        </p:nvSpPr>
        <p:spPr>
          <a:xfrm flipV="1">
            <a:off x="15349387" y="4486927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Shape 217"/>
          <p:cNvSpPr/>
          <p:nvPr/>
        </p:nvSpPr>
        <p:spPr>
          <a:xfrm>
            <a:off x="15349387" y="4246186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Shape 218"/>
          <p:cNvSpPr/>
          <p:nvPr/>
        </p:nvSpPr>
        <p:spPr>
          <a:xfrm flipV="1">
            <a:off x="15073002" y="4256667"/>
            <a:ext cx="225907" cy="234877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Shape 219"/>
          <p:cNvSpPr/>
          <p:nvPr/>
        </p:nvSpPr>
        <p:spPr>
          <a:xfrm>
            <a:off x="14894847" y="3947444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3B</a:t>
            </a:r>
          </a:p>
        </p:txBody>
      </p:sp>
      <p:sp>
        <p:nvSpPr>
          <p:cNvPr id="168" name="Shape 220"/>
          <p:cNvSpPr/>
          <p:nvPr/>
        </p:nvSpPr>
        <p:spPr>
          <a:xfrm>
            <a:off x="14958347" y="5049528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9" name="Shape 221"/>
          <p:cNvSpPr/>
          <p:nvPr/>
        </p:nvSpPr>
        <p:spPr>
          <a:xfrm>
            <a:off x="15097295" y="5273599"/>
            <a:ext cx="70363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Scoring Runs</a:t>
            </a:r>
          </a:p>
        </p:txBody>
      </p:sp>
      <p:sp>
        <p:nvSpPr>
          <p:cNvPr id="172" name="Shape 258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 anchor="t"/>
          <a:lstStyle/>
          <a:p>
            <a:pPr marL="594946" indent="-594946"/>
            <a:r>
              <a:t>Runs are scored when a player reaches home safely. In the example to the right you will see the phases of tracking a runner’s progression. </a:t>
            </a:r>
          </a:p>
          <a:p>
            <a:pPr marL="594946" indent="-594946"/>
            <a:r>
              <a:t>At the end of each inning, the scorer would add all of the runs that have been scored and would tally that run at the bottom of the sheet. </a:t>
            </a:r>
          </a:p>
        </p:txBody>
      </p:sp>
      <p:pic>
        <p:nvPicPr>
          <p:cNvPr id="173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260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Reach 1st</a:t>
            </a:r>
          </a:p>
        </p:txBody>
      </p:sp>
      <p:sp>
        <p:nvSpPr>
          <p:cNvPr id="175" name="Shape 261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Reach 2nd</a:t>
            </a:r>
          </a:p>
        </p:txBody>
      </p:sp>
      <p:sp>
        <p:nvSpPr>
          <p:cNvPr id="176" name="Shape 262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Reach 3rd</a:t>
            </a:r>
          </a:p>
        </p:txBody>
      </p:sp>
      <p:sp>
        <p:nvSpPr>
          <p:cNvPr id="177" name="Shape 263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Scores</a:t>
            </a:r>
          </a:p>
        </p:txBody>
      </p:sp>
      <p:sp>
        <p:nvSpPr>
          <p:cNvPr id="178" name="Shape 264"/>
          <p:cNvSpPr/>
          <p:nvPr/>
        </p:nvSpPr>
        <p:spPr>
          <a:xfrm flipV="1">
            <a:off x="15324583" y="2687373"/>
            <a:ext cx="356241" cy="356241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Shape 265"/>
          <p:cNvSpPr/>
          <p:nvPr/>
        </p:nvSpPr>
        <p:spPr>
          <a:xfrm flipV="1">
            <a:off x="15349387" y="3580482"/>
            <a:ext cx="230435" cy="230436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0" name="Shape 266"/>
          <p:cNvSpPr/>
          <p:nvPr/>
        </p:nvSpPr>
        <p:spPr>
          <a:xfrm flipV="1">
            <a:off x="15349387" y="4486927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Shape 267"/>
          <p:cNvSpPr/>
          <p:nvPr/>
        </p:nvSpPr>
        <p:spPr>
          <a:xfrm>
            <a:off x="15349387" y="4246186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Shape 268"/>
          <p:cNvSpPr/>
          <p:nvPr/>
        </p:nvSpPr>
        <p:spPr>
          <a:xfrm flipV="1">
            <a:off x="15073002" y="4256667"/>
            <a:ext cx="225907" cy="234877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Shape 269"/>
          <p:cNvSpPr/>
          <p:nvPr/>
        </p:nvSpPr>
        <p:spPr>
          <a:xfrm>
            <a:off x="14958347" y="5049528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84" name="Shape 270"/>
          <p:cNvSpPr/>
          <p:nvPr/>
        </p:nvSpPr>
        <p:spPr>
          <a:xfrm>
            <a:off x="15349387" y="3411413"/>
            <a:ext cx="230435" cy="230435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  <a:effectLst>
            <a:reflection blurRad="0" stA="56877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Home Runs</a:t>
            </a:r>
          </a:p>
        </p:txBody>
      </p:sp>
      <p:sp>
        <p:nvSpPr>
          <p:cNvPr id="187" name="Shape 224"/>
          <p:cNvSpPr/>
          <p:nvPr>
            <p:ph type="body" sz="half" idx="1"/>
          </p:nvPr>
        </p:nvSpPr>
        <p:spPr>
          <a:xfrm>
            <a:off x="673100" y="37592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577850">
              <a:spcBef>
                <a:spcPts val="3700"/>
              </a:spcBef>
              <a:buSzTx/>
              <a:buNone/>
              <a:defRPr b="1" sz="2900"/>
            </a:pPr>
            <a:r>
              <a:t>There are four different types of home runs that are scored: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HR - Solo - a player hits a home run with </a:t>
            </a:r>
            <a:r>
              <a:rPr b="1"/>
              <a:t>no runners on base</a:t>
            </a:r>
            <a:r>
              <a:t> - they are the only one to score. In the example - Babe Ruth hits a solo home run without a runner on base. 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2HR - Two-Run Home Run - a player hits the ball with </a:t>
            </a:r>
            <a:r>
              <a:rPr b="1"/>
              <a:t>one runner</a:t>
            </a:r>
            <a:r>
              <a:t> on base - two runs score.  In the example Bruce Lee hits a two-run home run as Lisa Loeb was already on base with a single.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3HR - Triple - a player hits the ball with </a:t>
            </a:r>
            <a:r>
              <a:rPr b="1"/>
              <a:t>two runners</a:t>
            </a:r>
            <a:r>
              <a:t> on base - three runs score. In the example Al Tuck &amp; No Action are on base when Drake hits a home run.</a:t>
            </a:r>
          </a:p>
          <a:p>
            <a:pPr lvl="1" marL="800100" indent="-400050" defTabSz="577850">
              <a:spcBef>
                <a:spcPts val="3700"/>
              </a:spcBef>
              <a:buChar char="‣"/>
              <a:defRPr sz="2900"/>
            </a:pPr>
            <a:r>
              <a:t>GS - Grand Slam - a player hits the </a:t>
            </a:r>
            <a:r>
              <a:rPr b="1"/>
              <a:t>bases loaded </a:t>
            </a:r>
            <a:r>
              <a:t>- four runs score. In the example Missy Elliot hits a home run that scores RiRi, Bey, and Solange! </a:t>
            </a:r>
          </a:p>
        </p:txBody>
      </p:sp>
      <p:pic>
        <p:nvPicPr>
          <p:cNvPr id="188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226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190" name="Shape 227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191" name="Shape 228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192" name="Shape 229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193" name="Shape 230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194" name="Shape 231"/>
          <p:cNvSpPr/>
          <p:nvPr/>
        </p:nvSpPr>
        <p:spPr>
          <a:xfrm>
            <a:off x="14894847" y="3118409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195" name="Shape 232"/>
          <p:cNvSpPr/>
          <p:nvPr/>
        </p:nvSpPr>
        <p:spPr>
          <a:xfrm>
            <a:off x="15043311" y="2406473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96" name="Shape 233"/>
          <p:cNvSpPr/>
          <p:nvPr/>
        </p:nvSpPr>
        <p:spPr>
          <a:xfrm>
            <a:off x="15182259" y="2630542"/>
            <a:ext cx="70363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HR</a:t>
            </a:r>
          </a:p>
        </p:txBody>
      </p:sp>
      <p:sp>
        <p:nvSpPr>
          <p:cNvPr id="197" name="Shape 234"/>
          <p:cNvSpPr/>
          <p:nvPr/>
        </p:nvSpPr>
        <p:spPr>
          <a:xfrm>
            <a:off x="15043311" y="3435350"/>
            <a:ext cx="531419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98" name="Shape 235"/>
          <p:cNvSpPr/>
          <p:nvPr/>
        </p:nvSpPr>
        <p:spPr>
          <a:xfrm>
            <a:off x="15043311" y="4178939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99" name="Shape 236"/>
          <p:cNvSpPr/>
          <p:nvPr/>
        </p:nvSpPr>
        <p:spPr>
          <a:xfrm>
            <a:off x="15043311" y="4403009"/>
            <a:ext cx="84258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2HR</a:t>
            </a:r>
          </a:p>
        </p:txBody>
      </p:sp>
      <p:sp>
        <p:nvSpPr>
          <p:cNvPr id="200" name="Shape 237"/>
          <p:cNvSpPr/>
          <p:nvPr/>
        </p:nvSpPr>
        <p:spPr>
          <a:xfrm>
            <a:off x="13141187" y="654884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Drake</a:t>
            </a:r>
          </a:p>
        </p:txBody>
      </p:sp>
      <p:sp>
        <p:nvSpPr>
          <p:cNvPr id="201" name="Shape 238"/>
          <p:cNvSpPr/>
          <p:nvPr/>
        </p:nvSpPr>
        <p:spPr>
          <a:xfrm>
            <a:off x="14969080" y="4922528"/>
            <a:ext cx="53141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02" name="Shape 239"/>
          <p:cNvSpPr/>
          <p:nvPr/>
        </p:nvSpPr>
        <p:spPr>
          <a:xfrm>
            <a:off x="15117545" y="5239468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03" name="Shape 240"/>
          <p:cNvSpPr/>
          <p:nvPr/>
        </p:nvSpPr>
        <p:spPr>
          <a:xfrm>
            <a:off x="14969080" y="5694413"/>
            <a:ext cx="53141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04" name="Shape 241"/>
          <p:cNvSpPr/>
          <p:nvPr/>
        </p:nvSpPr>
        <p:spPr>
          <a:xfrm>
            <a:off x="15117545" y="6011352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05" name="Shape 242"/>
          <p:cNvSpPr/>
          <p:nvPr/>
        </p:nvSpPr>
        <p:spPr>
          <a:xfrm>
            <a:off x="15112786" y="6726649"/>
            <a:ext cx="531417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06" name="Shape 243"/>
          <p:cNvSpPr/>
          <p:nvPr/>
        </p:nvSpPr>
        <p:spPr>
          <a:xfrm>
            <a:off x="15112786" y="6950719"/>
            <a:ext cx="84258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3HR</a:t>
            </a:r>
          </a:p>
        </p:txBody>
      </p:sp>
      <p:sp>
        <p:nvSpPr>
          <p:cNvPr id="207" name="Shape 244"/>
          <p:cNvSpPr/>
          <p:nvPr/>
        </p:nvSpPr>
        <p:spPr>
          <a:xfrm>
            <a:off x="13141187" y="740328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Rihanna</a:t>
            </a:r>
          </a:p>
        </p:txBody>
      </p:sp>
      <p:sp>
        <p:nvSpPr>
          <p:cNvPr id="208" name="Shape 245"/>
          <p:cNvSpPr/>
          <p:nvPr/>
        </p:nvSpPr>
        <p:spPr>
          <a:xfrm>
            <a:off x="13141187" y="8257717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Beyonce</a:t>
            </a:r>
          </a:p>
        </p:txBody>
      </p:sp>
      <p:sp>
        <p:nvSpPr>
          <p:cNvPr id="209" name="Shape 246"/>
          <p:cNvSpPr/>
          <p:nvPr/>
        </p:nvSpPr>
        <p:spPr>
          <a:xfrm>
            <a:off x="13141187" y="911215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Solange</a:t>
            </a:r>
          </a:p>
        </p:txBody>
      </p:sp>
      <p:sp>
        <p:nvSpPr>
          <p:cNvPr id="210" name="Shape 247"/>
          <p:cNvSpPr/>
          <p:nvPr/>
        </p:nvSpPr>
        <p:spPr>
          <a:xfrm>
            <a:off x="13141187" y="991578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Missy Elliot</a:t>
            </a:r>
          </a:p>
        </p:txBody>
      </p:sp>
      <p:sp>
        <p:nvSpPr>
          <p:cNvPr id="211" name="Shape 248"/>
          <p:cNvSpPr/>
          <p:nvPr/>
        </p:nvSpPr>
        <p:spPr>
          <a:xfrm>
            <a:off x="14969080" y="7438586"/>
            <a:ext cx="53141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12" name="Shape 249"/>
          <p:cNvSpPr/>
          <p:nvPr/>
        </p:nvSpPr>
        <p:spPr>
          <a:xfrm>
            <a:off x="15117545" y="7755525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13" name="Shape 250"/>
          <p:cNvSpPr/>
          <p:nvPr/>
        </p:nvSpPr>
        <p:spPr>
          <a:xfrm>
            <a:off x="14969080" y="8210470"/>
            <a:ext cx="53141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14" name="Shape 251"/>
          <p:cNvSpPr/>
          <p:nvPr/>
        </p:nvSpPr>
        <p:spPr>
          <a:xfrm>
            <a:off x="15117545" y="8527409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15" name="Shape 252"/>
          <p:cNvSpPr/>
          <p:nvPr/>
        </p:nvSpPr>
        <p:spPr>
          <a:xfrm>
            <a:off x="14894847" y="9109355"/>
            <a:ext cx="5314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1B</a:t>
            </a:r>
          </a:p>
        </p:txBody>
      </p:sp>
      <p:sp>
        <p:nvSpPr>
          <p:cNvPr id="216" name="Shape 253"/>
          <p:cNvSpPr/>
          <p:nvPr/>
        </p:nvSpPr>
        <p:spPr>
          <a:xfrm>
            <a:off x="15043311" y="9426295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17" name="Shape 254"/>
          <p:cNvSpPr/>
          <p:nvPr/>
        </p:nvSpPr>
        <p:spPr>
          <a:xfrm>
            <a:off x="15043311" y="10204529"/>
            <a:ext cx="531419" cy="419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18" name="Shape 255"/>
          <p:cNvSpPr/>
          <p:nvPr/>
        </p:nvSpPr>
        <p:spPr>
          <a:xfrm>
            <a:off x="15043311" y="10428599"/>
            <a:ext cx="84258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"/>
                            </p:stCondLst>
                            <p:childTnLst>
                              <p:par>
                                <p:cTn id="103" presetClass="entr" nodeType="after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215" grpId="17"/>
      <p:bldP build="whole" bldLvl="1" animBg="1" rev="0" advAuto="0" spid="202" grpId="8"/>
      <p:bldP build="whole" bldLvl="1" animBg="1" rev="0" advAuto="0" spid="194" grpId="3"/>
      <p:bldP build="whole" bldLvl="1" animBg="1" rev="0" advAuto="0" spid="216" grpId="18"/>
      <p:bldP build="whole" bldLvl="1" animBg="1" rev="0" advAuto="0" spid="199" grpId="6"/>
      <p:bldP build="whole" bldLvl="1" animBg="1" rev="0" advAuto="0" spid="212" grpId="14"/>
      <p:bldP build="whole" bldLvl="1" animBg="1" rev="0" advAuto="0" spid="198" grpId="5"/>
      <p:bldP build="whole" bldLvl="1" animBg="1" rev="0" advAuto="0" spid="214" grpId="16"/>
      <p:bldP build="whole" bldLvl="1" animBg="1" rev="0" advAuto="0" spid="195" grpId="1"/>
      <p:bldP build="whole" bldLvl="1" animBg="1" rev="0" advAuto="0" spid="203" grpId="9"/>
      <p:bldP build="whole" bldLvl="1" animBg="1" rev="0" advAuto="0" spid="206" grpId="12"/>
      <p:bldP build="whole" bldLvl="1" animBg="1" rev="0" advAuto="0" spid="204" grpId="10"/>
      <p:bldP build="whole" bldLvl="1" animBg="1" rev="0" advAuto="0" spid="217" grpId="19"/>
      <p:bldP build="whole" bldLvl="1" animBg="1" rev="0" advAuto="0" spid="211" grpId="13"/>
      <p:bldP build="whole" bldLvl="1" animBg="1" rev="0" advAuto="0" spid="201" grpId="7"/>
      <p:bldP build="whole" bldLvl="1" animBg="1" rev="0" advAuto="0" spid="197" grpId="4"/>
      <p:bldP build="whole" bldLvl="1" animBg="1" rev="0" advAuto="0" spid="218" grpId="20"/>
      <p:bldP build="whole" bldLvl="1" animBg="1" rev="0" advAuto="0" spid="205" grpId="11"/>
      <p:bldP build="whole" bldLvl="1" animBg="1" rev="0" advAuto="0" spid="213" grpId="1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Scoring Outs</a:t>
            </a:r>
          </a:p>
        </p:txBody>
      </p:sp>
      <p:sp>
        <p:nvSpPr>
          <p:cNvPr id="221" name="Shape 152"/>
          <p:cNvSpPr/>
          <p:nvPr>
            <p:ph type="body" sz="half" idx="1"/>
          </p:nvPr>
        </p:nvSpPr>
        <p:spPr>
          <a:xfrm>
            <a:off x="673100" y="40005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663370">
              <a:spcBef>
                <a:spcPts val="4200"/>
              </a:spcBef>
              <a:buSzTx/>
              <a:buNone/>
              <a:defRPr b="1" sz="3332"/>
            </a:pPr>
            <a:r>
              <a:t>There are four different types of outs that are scored: </a:t>
            </a:r>
          </a:p>
          <a:p>
            <a:pPr lvl="1" marL="918514" indent="-459257" defTabSz="663370">
              <a:spcBef>
                <a:spcPts val="4200"/>
              </a:spcBef>
              <a:buChar char="‣"/>
              <a:defRPr sz="3332"/>
            </a:pPr>
            <a:r>
              <a:t>K - Strike Out - when a player fails to make a hit after their allotted number of pitches</a:t>
            </a:r>
          </a:p>
          <a:p>
            <a:pPr lvl="1" marL="918514" indent="-459257" defTabSz="663370">
              <a:spcBef>
                <a:spcPts val="4200"/>
              </a:spcBef>
              <a:buChar char="‣"/>
              <a:defRPr sz="3332"/>
            </a:pPr>
            <a:r>
              <a:t>GO - Ground Out - when a player hits the ball on the ground but is thrown out trying to reach 1st base</a:t>
            </a:r>
          </a:p>
          <a:p>
            <a:pPr lvl="1" marL="918514" indent="-459257" defTabSz="663370">
              <a:spcBef>
                <a:spcPts val="4200"/>
              </a:spcBef>
              <a:buChar char="‣"/>
              <a:defRPr sz="3332"/>
            </a:pPr>
            <a:r>
              <a:t>FO - Fly Out - when a player hits the ball in the air and it is caught without being dropped</a:t>
            </a:r>
          </a:p>
          <a:p>
            <a:pPr lvl="1" marL="918514" indent="-459257" defTabSz="663370">
              <a:spcBef>
                <a:spcPts val="4200"/>
              </a:spcBef>
              <a:buChar char="‣"/>
              <a:defRPr sz="3332"/>
            </a:pPr>
            <a:r>
              <a:t>FC - Fielders Choice - when a player hits a ground ball that results in another player trying to advance a base being thrown out (force play) - here No Action’s hit results in Al Tuck being out at second base. </a:t>
            </a:r>
          </a:p>
        </p:txBody>
      </p:sp>
      <p:pic>
        <p:nvPicPr>
          <p:cNvPr id="222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154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224" name="Shape 155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225" name="Shape 156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226" name="Shape 157"/>
          <p:cNvSpPr/>
          <p:nvPr/>
        </p:nvSpPr>
        <p:spPr>
          <a:xfrm>
            <a:off x="15024552" y="2414730"/>
            <a:ext cx="55326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K</a:t>
            </a:r>
          </a:p>
        </p:txBody>
      </p:sp>
      <p:sp>
        <p:nvSpPr>
          <p:cNvPr id="227" name="Shape 158"/>
          <p:cNvSpPr/>
          <p:nvPr/>
        </p:nvSpPr>
        <p:spPr>
          <a:xfrm>
            <a:off x="14696022" y="3314699"/>
            <a:ext cx="12103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GO</a:t>
            </a:r>
          </a:p>
        </p:txBody>
      </p:sp>
      <p:sp>
        <p:nvSpPr>
          <p:cNvPr id="228" name="Shape 159"/>
          <p:cNvSpPr/>
          <p:nvPr/>
        </p:nvSpPr>
        <p:spPr>
          <a:xfrm>
            <a:off x="14696022" y="4220494"/>
            <a:ext cx="12103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FO</a:t>
            </a:r>
          </a:p>
        </p:txBody>
      </p:sp>
      <p:sp>
        <p:nvSpPr>
          <p:cNvPr id="229" name="Shape 160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230" name="Shape 161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231" name="Shape 162"/>
          <p:cNvSpPr/>
          <p:nvPr/>
        </p:nvSpPr>
        <p:spPr>
          <a:xfrm flipV="1">
            <a:off x="16096823" y="5204703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Shape 164"/>
          <p:cNvSpPr/>
          <p:nvPr/>
        </p:nvSpPr>
        <p:spPr>
          <a:xfrm flipV="1">
            <a:off x="16096823" y="5963534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Shape 165"/>
          <p:cNvSpPr/>
          <p:nvPr/>
        </p:nvSpPr>
        <p:spPr>
          <a:xfrm>
            <a:off x="15773113" y="5637263"/>
            <a:ext cx="5464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FC</a:t>
            </a:r>
          </a:p>
        </p:txBody>
      </p:sp>
      <p:sp>
        <p:nvSpPr>
          <p:cNvPr id="234" name="Shape 166"/>
          <p:cNvSpPr/>
          <p:nvPr/>
        </p:nvSpPr>
        <p:spPr>
          <a:xfrm>
            <a:off x="15669779" y="4900222"/>
            <a:ext cx="121032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2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The Fielder’s Choice</a:t>
            </a:r>
          </a:p>
        </p:txBody>
      </p:sp>
      <p:sp>
        <p:nvSpPr>
          <p:cNvPr id="237" name="Shape 169"/>
          <p:cNvSpPr/>
          <p:nvPr>
            <p:ph type="body" sz="half" idx="1"/>
          </p:nvPr>
        </p:nvSpPr>
        <p:spPr>
          <a:xfrm>
            <a:off x="673100" y="4000500"/>
            <a:ext cx="10909300" cy="8890000"/>
          </a:xfrm>
          <a:prstGeom prst="rect">
            <a:avLst/>
          </a:prstGeom>
        </p:spPr>
        <p:txBody>
          <a:bodyPr/>
          <a:lstStyle/>
          <a:p>
            <a:pPr marL="0" indent="0" defTabSz="602615">
              <a:spcBef>
                <a:spcPts val="3800"/>
              </a:spcBef>
              <a:buSzTx/>
              <a:buNone/>
              <a:defRPr b="1" sz="3000"/>
            </a:pPr>
            <a:r>
              <a:t>Of the 4 types of outs, the Fielder’s Choice is the most complicated to score - so let’s walk through it: </a:t>
            </a:r>
          </a:p>
          <a:p>
            <a:pPr lvl="1" marL="834389" indent="-417194" defTabSz="602615">
              <a:spcBef>
                <a:spcPts val="3800"/>
              </a:spcBef>
              <a:buChar char="‣"/>
              <a:defRPr b="1" sz="3000"/>
            </a:pPr>
            <a:r>
              <a:t>Possible scenarios</a:t>
            </a:r>
            <a:r>
              <a:rPr b="0"/>
              <a:t> - there could be a runner on first, a runner on first and second, or a runners on each base. </a:t>
            </a:r>
          </a:p>
          <a:p>
            <a:pPr lvl="1" marL="834389" indent="-417194" defTabSz="602615">
              <a:spcBef>
                <a:spcPts val="3800"/>
              </a:spcBef>
              <a:buChar char="‣"/>
              <a:defRPr b="1" sz="3000"/>
            </a:pPr>
            <a:r>
              <a:t>Action </a:t>
            </a:r>
            <a:r>
              <a:rPr b="0"/>
              <a:t>- the ball is hit on the ground resulting in each runner being forced to move from their base to the next base. </a:t>
            </a:r>
          </a:p>
          <a:p>
            <a:pPr lvl="1" marL="834389" indent="-417194" defTabSz="602615">
              <a:spcBef>
                <a:spcPts val="3800"/>
              </a:spcBef>
              <a:buChar char="‣"/>
              <a:defRPr b="1" sz="3000"/>
            </a:pPr>
            <a:r>
              <a:t>Reaction</a:t>
            </a:r>
            <a:r>
              <a:rPr b="0"/>
              <a:t> - the defensive player determines that it is easier to throw out an advancing runner than to attempt to throw out the batter at first base.  </a:t>
            </a:r>
          </a:p>
          <a:p>
            <a:pPr lvl="1" marL="834389" indent="-417194" defTabSz="602615">
              <a:spcBef>
                <a:spcPts val="3800"/>
              </a:spcBef>
              <a:buChar char="‣"/>
              <a:defRPr b="1" sz="3000"/>
            </a:pPr>
            <a:r>
              <a:t>Result </a:t>
            </a:r>
            <a:r>
              <a:rPr b="0"/>
              <a:t>- the throw is caught by the appropriate fielder and/or a defensive player with the ball tags the base before the advancing runner</a:t>
            </a:r>
          </a:p>
        </p:txBody>
      </p:sp>
      <p:pic>
        <p:nvPicPr>
          <p:cNvPr id="238" name="scorecard.jpg" descr="scorecard.jpg"/>
          <p:cNvPicPr>
            <a:picLocks noChangeAspect="1"/>
          </p:cNvPicPr>
          <p:nvPr/>
        </p:nvPicPr>
        <p:blipFill>
          <a:blip r:embed="rId2">
            <a:extLst/>
          </a:blip>
          <a:srcRect l="0" t="944" r="0" b="15065"/>
          <a:stretch>
            <a:fillRect/>
          </a:stretch>
        </p:blipFill>
        <p:spPr>
          <a:xfrm>
            <a:off x="12528122" y="259099"/>
            <a:ext cx="11754413" cy="1277605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171"/>
          <p:cNvSpPr/>
          <p:nvPr/>
        </p:nvSpPr>
        <p:spPr>
          <a:xfrm>
            <a:off x="13141187" y="2352876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Babe Ruth</a:t>
            </a:r>
          </a:p>
        </p:txBody>
      </p:sp>
      <p:sp>
        <p:nvSpPr>
          <p:cNvPr id="240" name="Shape 172"/>
          <p:cNvSpPr/>
          <p:nvPr/>
        </p:nvSpPr>
        <p:spPr>
          <a:xfrm>
            <a:off x="13141187" y="3181909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Lisa Loeb</a:t>
            </a:r>
          </a:p>
        </p:txBody>
      </p:sp>
      <p:sp>
        <p:nvSpPr>
          <p:cNvPr id="241" name="Shape 173"/>
          <p:cNvSpPr/>
          <p:nvPr/>
        </p:nvSpPr>
        <p:spPr>
          <a:xfrm>
            <a:off x="13141187" y="4010945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Bruce Lee</a:t>
            </a:r>
          </a:p>
        </p:txBody>
      </p:sp>
      <p:sp>
        <p:nvSpPr>
          <p:cNvPr id="242" name="Shape 177"/>
          <p:cNvSpPr/>
          <p:nvPr/>
        </p:nvSpPr>
        <p:spPr>
          <a:xfrm>
            <a:off x="13141187" y="4839978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 Tuck</a:t>
            </a:r>
          </a:p>
        </p:txBody>
      </p:sp>
      <p:sp>
        <p:nvSpPr>
          <p:cNvPr id="243" name="Shape 178"/>
          <p:cNvSpPr/>
          <p:nvPr/>
        </p:nvSpPr>
        <p:spPr>
          <a:xfrm>
            <a:off x="13141187" y="5694413"/>
            <a:ext cx="152267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No Action</a:t>
            </a:r>
          </a:p>
        </p:txBody>
      </p:sp>
      <p:sp>
        <p:nvSpPr>
          <p:cNvPr id="244" name="Shape 179"/>
          <p:cNvSpPr/>
          <p:nvPr/>
        </p:nvSpPr>
        <p:spPr>
          <a:xfrm flipV="1">
            <a:off x="16096823" y="5204703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Shape 181"/>
          <p:cNvSpPr/>
          <p:nvPr/>
        </p:nvSpPr>
        <p:spPr>
          <a:xfrm flipV="1">
            <a:off x="16096823" y="5963534"/>
            <a:ext cx="356240" cy="356240"/>
          </a:xfrm>
          <a:prstGeom prst="line">
            <a:avLst/>
          </a:prstGeom>
          <a:ln w="889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6" name="Shape 182"/>
          <p:cNvSpPr/>
          <p:nvPr/>
        </p:nvSpPr>
        <p:spPr>
          <a:xfrm>
            <a:off x="15773113" y="5637263"/>
            <a:ext cx="5464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FC</a:t>
            </a:r>
          </a:p>
        </p:txBody>
      </p:sp>
      <p:sp>
        <p:nvSpPr>
          <p:cNvPr id="247" name="Shape 183"/>
          <p:cNvSpPr/>
          <p:nvPr/>
        </p:nvSpPr>
        <p:spPr>
          <a:xfrm>
            <a:off x="15669779" y="4900222"/>
            <a:ext cx="121032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200">
                <a:solidFill>
                  <a:srgbClr val="A6333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